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v3H/OBlQQLStW8e/09nMzz1Ky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78bca1e2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78bca1e2e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478bca1e2e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62f3e34b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62f3e34b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62f3e34b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78bca1e2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78bca1e2e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478bca1e2e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8f3f1cba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8f3f1cbad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48f3f1cbad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62a6fcbe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62a6fcbed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862a6fcbed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8f3f1cba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8f3f1cba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48f3f1cba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62a6fcbe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62a6fcbe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862a6fcbed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8f3f1cba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8f3f1cbad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48f3f1cbad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25fbf569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2825fbf5696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મોટર </a:t>
            </a:r>
            <a:endParaRPr/>
          </a:p>
        </p:txBody>
      </p:sp>
      <p:sp>
        <p:nvSpPr>
          <p:cNvPr id="252" name="Google Shape;252;g2825fbf5696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62f3e34b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62f3e34b7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862f3e34b7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8f3f1cb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8f3f1cba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48f3f1cba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25fbf569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825fbf569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2825fbf569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25fbf569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2825fbf569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825fbf569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25fbf569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2825fbf5696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825fbf5696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25fbf569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2825fbf5696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2825fbf5696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25fbf569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825fbf5696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2825fbf5696_0_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25fbf5696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2825fbf5696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2825fbf5696_0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25fbf569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825fbf5696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2825fbf5696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25fbf569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825fbf5696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2825fbf5696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25fbf5696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825fbf5696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2825fbf5696_0_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25fbf569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2825fbf5696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આપણા ઉપકરણોમાં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ઘરના વાયરીંગમાં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ગાડીના વાયરીંગમાં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બાઈકના હોર્નમાં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મોટાભાગની વસ્તુઓ જેને આપણે કંટ્રોલ કરીએ છીએ કે એને કરંટથી ચાલુ બંધ કરીએ છે એમાં સર્કિટ વપરાય છે </a:t>
            </a:r>
            <a:endParaRPr/>
          </a:p>
        </p:txBody>
      </p:sp>
      <p:sp>
        <p:nvSpPr>
          <p:cNvPr id="329" name="Google Shape;329;g2825fbf5696_0_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8f3f1cba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8f3f1cbad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48f3f1cba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25fbf569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2825fbf569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336" name="Google Shape;336;g2825fbf5696_0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62f3e34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62f3e34b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862f3e34b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8f3f1cba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8f3f1cba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48f3f1cba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74481517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4744815179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24744815179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8bca1e2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478bca1e2e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2478bca1e2e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65304ba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65304ba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65304ba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65304baf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65304baf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865304baf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" name="Google Shape;3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plprints.com/image/95158/baines-power-loom-weaving-183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u.wikipedia.org/wiki/%E0%AA%AE%E0%AA%BF%E0%AA%95%E0%AB%87%E0%AA%A8%E0%AA%BF%E0%AA%95%E0%AA%B2_%E0%AA%8F%E0%AA%A8%E0%AB%8D%E0%AA%9C%E0%AA%BF%E0%AA%A8%E0%AA%BF%E0%AA%AF%E0%AA%B0%E0%AA%BF%E0%AA%82%E0%AA%97" TargetMode="External"/><Relationship Id="rId5" Type="http://schemas.openxmlformats.org/officeDocument/2006/relationships/hyperlink" Target="https://gu.wikipedia.org/wiki/%E0%AA%B5%E0%AA%BF%E0%AA%A6%E0%AB%8D%E0%AA%AF%E0%AB%81%E0%AA%A4_%E0%AA%87%E0%AA%9C%E0%AA%A8%E0%AB%87%E0%AA%B0%E0%AB%80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Calibri"/>
              <a:buNone/>
            </a:pPr>
            <a:r>
              <a:rPr lang="en-US" sz="5300" b="1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બે</a:t>
            </a:r>
            <a:r>
              <a:rPr lang="en-US" sz="53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ઝિક મોટર</a:t>
            </a:r>
            <a:endParaRPr sz="5300" b="1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lang="en-US" sz="71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DIY Motor</a:t>
            </a:r>
            <a:endParaRPr sz="1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 </a:t>
            </a:r>
            <a:r>
              <a:rPr lang="en-US" sz="2000">
                <a:solidFill>
                  <a:srgbClr val="FF0000"/>
                </a:solidFill>
              </a:rPr>
              <a:t>મોટર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વિશેના મહત્વના મુદ્દાઓને આપણે આ ટોપિકમાં શીખીશું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78bca1e2e_1_3"/>
          <p:cNvSpPr txBox="1"/>
          <p:nvPr/>
        </p:nvSpPr>
        <p:spPr>
          <a:xfrm>
            <a:off x="3854700" y="6307825"/>
            <a:ext cx="448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 : https://www.wikihow.com/Build-a-Motor</a:t>
            </a:r>
            <a:endParaRPr/>
          </a:p>
        </p:txBody>
      </p:sp>
      <p:pic>
        <p:nvPicPr>
          <p:cNvPr id="181" name="Google Shape;181;g2478bca1e2e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584700"/>
            <a:ext cx="69342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862f3e34b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8949">
            <a:off x="4418224" y="834663"/>
            <a:ext cx="6734002" cy="53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862f3e34b7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275" y="1701025"/>
            <a:ext cx="4467124" cy="33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478bca1e2e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0" y="44715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48f3f1cbad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00" y="1154375"/>
            <a:ext cx="9325275" cy="4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862a6fcbe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25" y="1653523"/>
            <a:ext cx="3294500" cy="32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862a6fcbed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750" y="1076575"/>
            <a:ext cx="4863999" cy="48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862a6fcbed_0_2"/>
          <p:cNvSpPr txBox="1"/>
          <p:nvPr/>
        </p:nvSpPr>
        <p:spPr>
          <a:xfrm>
            <a:off x="2596400" y="5775550"/>
            <a:ext cx="9339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Calibri"/>
                <a:ea typeface="Calibri"/>
                <a:cs typeface="Calibri"/>
                <a:sym typeface="Calibri"/>
              </a:rPr>
              <a:t>BLDC મોટર  ઝડપથી ફરે છે તેથી ડ્રોનમાં વપરાય છે </a:t>
            </a:r>
            <a:endParaRPr sz="33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48f3f1cba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00" y="1194621"/>
            <a:ext cx="7991975" cy="43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48f3f1cbad_1_42"/>
          <p:cNvSpPr txBox="1"/>
          <p:nvPr/>
        </p:nvSpPr>
        <p:spPr>
          <a:xfrm>
            <a:off x="3170325" y="57702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BLDC Motor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862a6fcbe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50" y="1282200"/>
            <a:ext cx="4293600" cy="4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862a6fcbe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825" y="1194888"/>
            <a:ext cx="6127375" cy="4468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62a6fcbed_0_11"/>
          <p:cNvSpPr txBox="1"/>
          <p:nvPr/>
        </p:nvSpPr>
        <p:spPr>
          <a:xfrm>
            <a:off x="2556875" y="5819300"/>
            <a:ext cx="9550800" cy="13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સ્ટેપર મોટર થ્રીડી પ્રિન્ટર માં ચોક્કસ રીતે ફરે છે</a:t>
            </a:r>
            <a:endParaRPr sz="3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48f3f1cbad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025" y="1368163"/>
            <a:ext cx="3922026" cy="39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48f3f1cbad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800" y="1324350"/>
            <a:ext cx="4009650" cy="4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48f3f1cbad_1_49"/>
          <p:cNvSpPr txBox="1"/>
          <p:nvPr/>
        </p:nvSpPr>
        <p:spPr>
          <a:xfrm>
            <a:off x="3697775" y="5334000"/>
            <a:ext cx="7640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BO </a:t>
            </a:r>
            <a:r>
              <a:rPr lang="en-US" sz="3500" b="1">
                <a:latin typeface="Calibri"/>
                <a:ea typeface="Calibri"/>
                <a:cs typeface="Calibri"/>
                <a:sym typeface="Calibri"/>
              </a:rPr>
              <a:t>ગિયરમોટર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25fbf5696_0_129"/>
          <p:cNvSpPr txBox="1"/>
          <p:nvPr/>
        </p:nvSpPr>
        <p:spPr>
          <a:xfrm>
            <a:off x="1139850" y="1522450"/>
            <a:ext cx="9912300" cy="4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ફેરાડે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ઇલેક્ટ્રો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મેગ્નેટિક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ઇન્ડકશન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નિયમો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નીચે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મુજબ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જે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બે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પ્રકાર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પ્રથમ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નિયમ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જયારે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પણ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કોઈ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કન્ડક્ટર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મેગ્નેટિક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ફિલ્ડ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માં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રોટેટ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કરવામાં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આવે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(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એટલે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લાઈન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ઓફ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ફોર્સ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અથવા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તો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ફ્લક્સ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કટ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થાય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)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ત્યારે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કન્ડક્ટર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માં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emf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ઇન્ડ્યુસ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થાય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બીજો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નિયમ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બીજા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નિયમ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પ્રમાણે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ઇન્ડ્યુસ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થતા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emf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ની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રાશિ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કન્ડક્ટર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ની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સાથે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લિંક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થતી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ફ્લક્સ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ફેરફાર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ના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સમપ્રમાણ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માં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હોય</a:t>
            </a:r>
            <a:r>
              <a:rPr lang="en-US" sz="2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700" b="1" dirty="0" err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છે</a:t>
            </a:r>
            <a:endParaRPr sz="2700" b="1" i="0" u="none" strike="noStrike" cap="none" dirty="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2825fbf5696_0_129"/>
          <p:cNvSpPr txBox="1"/>
          <p:nvPr/>
        </p:nvSpPr>
        <p:spPr>
          <a:xfrm>
            <a:off x="4596000" y="8355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ફેરાડે ના નિયમો 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862f3e34b7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790575"/>
            <a:ext cx="76200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8f3f1cbad_1_0"/>
          <p:cNvSpPr txBox="1"/>
          <p:nvPr/>
        </p:nvSpPr>
        <p:spPr>
          <a:xfrm>
            <a:off x="1524000" y="5331450"/>
            <a:ext cx="91440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uFill>
                  <a:noFill/>
                </a:uFill>
                <a:hlinkClick r:id="rId3"/>
              </a:rPr>
              <a:t>'Power Loom Weaving', 1835. by Baines at Science and Society</a:t>
            </a:r>
            <a:endParaRPr sz="1500" b="1">
              <a:uFill>
                <a:noFill/>
              </a:uFill>
              <a:hlinkClick r:id="rId3"/>
            </a:endParaRPr>
          </a:p>
        </p:txBody>
      </p:sp>
      <p:pic>
        <p:nvPicPr>
          <p:cNvPr id="122" name="Google Shape;122;g248f3f1cba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713" y="964550"/>
            <a:ext cx="5760565" cy="42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25fbf5696_0_90"/>
          <p:cNvSpPr txBox="1"/>
          <p:nvPr/>
        </p:nvSpPr>
        <p:spPr>
          <a:xfrm>
            <a:off x="174000" y="3078900"/>
            <a:ext cx="11844000" cy="2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ઈલેક્ટ્રીક મોટર દ્વારા વિદ્યુત ઉર્જા ને કઈ ઉર્જામાં રૂપાંતરિત કરી શકાય છે?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000" b="1">
                <a:solidFill>
                  <a:schemeClr val="dk1"/>
                </a:solidFill>
              </a:rPr>
              <a:t>ઉષ્મા ઉર્જા      						b.  રાસાયણિક ઊર્જા	</a:t>
            </a:r>
            <a:endParaRPr sz="3000" b="1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 ચુંબકીય ઊર્જા  					d.   યાંત્રિક ઉર્જા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825fbf5696_0_90"/>
          <p:cNvSpPr/>
          <p:nvPr/>
        </p:nvSpPr>
        <p:spPr>
          <a:xfrm>
            <a:off x="6803279" y="4911942"/>
            <a:ext cx="3947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25fbf5696_0_99"/>
          <p:cNvSpPr txBox="1"/>
          <p:nvPr/>
        </p:nvSpPr>
        <p:spPr>
          <a:xfrm>
            <a:off x="174000" y="3078900"/>
            <a:ext cx="11844000" cy="26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000" b="1">
                <a:solidFill>
                  <a:schemeClr val="dk1"/>
                </a:solidFill>
              </a:rPr>
              <a:t>ડ્રોન માં  કઈ મોટર વપરાય છે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BLDC      					b.    ગિયરમોટર   	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  ટોય મોટર       				d.   સ્ટેપપર મોટર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825fbf5696_0_99"/>
          <p:cNvSpPr/>
          <p:nvPr/>
        </p:nvSpPr>
        <p:spPr>
          <a:xfrm>
            <a:off x="760075" y="4271825"/>
            <a:ext cx="23985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25fbf5696_0_166"/>
          <p:cNvSpPr txBox="1"/>
          <p:nvPr/>
        </p:nvSpPr>
        <p:spPr>
          <a:xfrm>
            <a:off x="1406650" y="2714700"/>
            <a:ext cx="11844000" cy="3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000" b="1">
                <a:solidFill>
                  <a:schemeClr val="dk1"/>
                </a:solidFill>
              </a:rPr>
              <a:t>3D પ્રિન્ટર માં   કઈ  મોટર વપરાય છે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BLDC                    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000" b="1">
                <a:solidFill>
                  <a:schemeClr val="dk1"/>
                </a:solidFill>
              </a:rPr>
              <a:t>	b.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ગિયરમોટર   	</a:t>
            </a:r>
            <a:b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 b="1">
                <a:solidFill>
                  <a:schemeClr val="dk1"/>
                </a:solidFill>
              </a:rPr>
              <a:t>c.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ટોય મોટર       			</a:t>
            </a:r>
            <a:r>
              <a:rPr lang="en-US" sz="3000" b="1">
                <a:solidFill>
                  <a:schemeClr val="dk1"/>
                </a:solidFill>
              </a:rPr>
              <a:t>	d. 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સ્ટેપપર મોટર</a:t>
            </a:r>
            <a:endParaRPr sz="27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825fbf5696_0_166"/>
          <p:cNvSpPr/>
          <p:nvPr/>
        </p:nvSpPr>
        <p:spPr>
          <a:xfrm>
            <a:off x="7658420" y="4745760"/>
            <a:ext cx="3184200" cy="6612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25fbf5696_0_183"/>
          <p:cNvSpPr txBox="1"/>
          <p:nvPr/>
        </p:nvSpPr>
        <p:spPr>
          <a:xfrm>
            <a:off x="1406650" y="1724100"/>
            <a:ext cx="9998100" cy="4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>
                <a:solidFill>
                  <a:schemeClr val="dk1"/>
                </a:solidFill>
              </a:rPr>
              <a:t>BO મોટર માં  નીચેનામાંથી કઈ  મોટર વપરાય છે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BLDC                    		</a:t>
            </a:r>
            <a:r>
              <a:rPr lang="en-US" sz="3000" b="1">
                <a:solidFill>
                  <a:schemeClr val="dk1"/>
                </a:solidFill>
              </a:rPr>
              <a:t>	b.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AC મોટર   	</a:t>
            </a:r>
            <a:endParaRPr sz="2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b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000" b="1">
                <a:solidFill>
                  <a:schemeClr val="dk1"/>
                </a:solidFill>
              </a:rPr>
              <a:t>c.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ટોય મોટર       			</a:t>
            </a:r>
            <a:r>
              <a:rPr lang="en-US" sz="3000" b="1">
                <a:solidFill>
                  <a:schemeClr val="dk1"/>
                </a:solidFill>
              </a:rPr>
              <a:t>	d. 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સ્ટેપપર મોટર</a:t>
            </a:r>
            <a:endParaRPr sz="2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  <p:sp>
        <p:nvSpPr>
          <p:cNvPr id="289" name="Google Shape;289;g2825fbf5696_0_183"/>
          <p:cNvSpPr/>
          <p:nvPr/>
        </p:nvSpPr>
        <p:spPr>
          <a:xfrm>
            <a:off x="1884927" y="4144350"/>
            <a:ext cx="24891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25fbf5696_0_195"/>
          <p:cNvSpPr txBox="1"/>
          <p:nvPr/>
        </p:nvSpPr>
        <p:spPr>
          <a:xfrm>
            <a:off x="1406650" y="2714700"/>
            <a:ext cx="118440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sz="2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000" b="1">
                <a:solidFill>
                  <a:schemeClr val="dk1"/>
                </a:solidFill>
              </a:rPr>
              <a:t>આપણે મોટર ની અંદર કઈ ધાતુ નો તાર વાપરીએ છીએ ?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    લોખંડ	 				b.  એલ્યુમિનિયમ   	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 કોપર  	    				d.   ચાંદી  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825fbf5696_0_195"/>
          <p:cNvSpPr/>
          <p:nvPr/>
        </p:nvSpPr>
        <p:spPr>
          <a:xfrm>
            <a:off x="1406650" y="4661675"/>
            <a:ext cx="2489100" cy="7779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25fbf5696_0_210"/>
          <p:cNvSpPr txBox="1"/>
          <p:nvPr/>
        </p:nvSpPr>
        <p:spPr>
          <a:xfrm>
            <a:off x="1260650" y="2223250"/>
            <a:ext cx="102000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    </a:t>
            </a:r>
            <a:r>
              <a:rPr lang="en-US" sz="3000" b="1">
                <a:solidFill>
                  <a:schemeClr val="dk1"/>
                </a:solidFill>
              </a:rPr>
              <a:t>યદી તમે DC મોટરમાં બેટરીની પોલેરિટી બદલો છો, તો શું થશે?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825fbf5696_0_210"/>
          <p:cNvSpPr txBox="1"/>
          <p:nvPr/>
        </p:nvSpPr>
        <p:spPr>
          <a:xfrm>
            <a:off x="1260650" y="3808000"/>
            <a:ext cx="100317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3000" b="1">
                <a:solidFill>
                  <a:schemeClr val="dk1"/>
                </a:solidFill>
              </a:rPr>
              <a:t> વધુ ઉર્જા વાપરશે   		b.  મોટર વિરુદ્ધ દિશામાં ફરશે </a:t>
            </a:r>
            <a:endParaRPr sz="3000" b="1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  ગતિ ઘટશે  				d.   ગતિ વધશે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825fbf5696_0_210"/>
          <p:cNvSpPr/>
          <p:nvPr/>
        </p:nvSpPr>
        <p:spPr>
          <a:xfrm>
            <a:off x="6038200" y="3731800"/>
            <a:ext cx="5313300" cy="701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25fbf5696_0_107"/>
          <p:cNvSpPr txBox="1"/>
          <p:nvPr/>
        </p:nvSpPr>
        <p:spPr>
          <a:xfrm>
            <a:off x="871325" y="2633375"/>
            <a:ext cx="109536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	</a:t>
            </a:r>
            <a:r>
              <a:rPr lang="en-US" sz="3000" b="1">
                <a:solidFill>
                  <a:schemeClr val="dk1"/>
                </a:solidFill>
              </a:rPr>
              <a:t>AC મોટરની શોધ કોણે કરી હતી?</a:t>
            </a: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 નિકોલસ ટેસ્લા  		b.	આર્યભટ્ટ   </a:t>
            </a:r>
            <a:endParaRPr sz="3000" b="1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 આઈન્સ્ટાઈન   		d.   થોમસ આલ્વા એડિસન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2825fbf5696_0_107"/>
          <p:cNvSpPr/>
          <p:nvPr/>
        </p:nvSpPr>
        <p:spPr>
          <a:xfrm>
            <a:off x="1434175" y="3754325"/>
            <a:ext cx="3285000" cy="83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25fbf5696_0_252"/>
          <p:cNvSpPr txBox="1"/>
          <p:nvPr/>
        </p:nvSpPr>
        <p:spPr>
          <a:xfrm>
            <a:off x="871325" y="2023775"/>
            <a:ext cx="10953600" cy="49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3000" b="1" dirty="0">
                <a:solidFill>
                  <a:schemeClr val="dk1"/>
                </a:solidFill>
              </a:rPr>
              <a:t>. </a:t>
            </a:r>
            <a:r>
              <a:rPr lang="en-US" sz="3000" b="1" dirty="0" err="1">
                <a:solidFill>
                  <a:schemeClr val="dk1"/>
                </a:solidFill>
              </a:rPr>
              <a:t>કોપર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તારની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કોઈલ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ચુંબકીય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ક્ષેત્રમાં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આવે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તો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એમાં</a:t>
            </a:r>
            <a:r>
              <a:rPr lang="en-US" sz="3000" b="1" dirty="0">
                <a:solidFill>
                  <a:schemeClr val="dk1"/>
                </a:solidFill>
              </a:rPr>
              <a:t> EMF </a:t>
            </a:r>
            <a:r>
              <a:rPr lang="en-US" sz="3000" b="1" dirty="0" err="1">
                <a:solidFill>
                  <a:schemeClr val="dk1"/>
                </a:solidFill>
              </a:rPr>
              <a:t>પ્રવાહ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ઉત્પન્ન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થાય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છે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એની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શોધ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કોને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કરી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હતી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	</a:t>
            </a:r>
            <a:r>
              <a:rPr lang="en-US" sz="3000" b="1" dirty="0" err="1">
                <a:solidFill>
                  <a:schemeClr val="dk1"/>
                </a:solidFill>
              </a:rPr>
              <a:t>માઈકલ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ફરાડે</a:t>
            </a:r>
            <a:r>
              <a:rPr lang="en-US" sz="3000" b="1" dirty="0">
                <a:solidFill>
                  <a:schemeClr val="dk1"/>
                </a:solidFill>
              </a:rPr>
              <a:t>   			b.	</a:t>
            </a:r>
            <a:r>
              <a:rPr lang="en-US" sz="3000" b="1" dirty="0" err="1">
                <a:solidFill>
                  <a:schemeClr val="dk1"/>
                </a:solidFill>
              </a:rPr>
              <a:t>આર્યભટ્ટ</a:t>
            </a:r>
            <a:r>
              <a:rPr lang="en-US" sz="3000" b="1" dirty="0">
                <a:solidFill>
                  <a:schemeClr val="dk1"/>
                </a:solidFill>
              </a:rPr>
              <a:t>   </a:t>
            </a:r>
            <a:endParaRPr sz="3000" b="1" dirty="0">
              <a:solidFill>
                <a:schemeClr val="dk1"/>
              </a:solidFill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</a:rPr>
              <a:t>c.   </a:t>
            </a:r>
            <a:r>
              <a:rPr lang="en-US" sz="3000" b="1" dirty="0" err="1">
                <a:solidFill>
                  <a:schemeClr val="dk1"/>
                </a:solidFill>
              </a:rPr>
              <a:t>આઈન્સ્ટાઈન</a:t>
            </a:r>
            <a:r>
              <a:rPr lang="en-US" sz="3000" b="1" dirty="0">
                <a:solidFill>
                  <a:schemeClr val="dk1"/>
                </a:solidFill>
              </a:rPr>
              <a:t>   			d.   </a:t>
            </a:r>
            <a:r>
              <a:rPr lang="en-US" sz="3000" b="1" dirty="0" err="1">
                <a:solidFill>
                  <a:schemeClr val="dk1"/>
                </a:solidFill>
              </a:rPr>
              <a:t>થોમસ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આલ્વા</a:t>
            </a:r>
            <a:r>
              <a:rPr lang="en-US" sz="3000" b="1" dirty="0">
                <a:solidFill>
                  <a:schemeClr val="dk1"/>
                </a:solidFill>
              </a:rPr>
              <a:t> </a:t>
            </a:r>
            <a:r>
              <a:rPr lang="en-US" sz="3000" b="1" dirty="0" err="1">
                <a:solidFill>
                  <a:schemeClr val="dk1"/>
                </a:solidFill>
              </a:rPr>
              <a:t>એડિસન</a:t>
            </a:r>
            <a:endParaRPr sz="30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825fbf5696_0_252"/>
          <p:cNvSpPr/>
          <p:nvPr/>
        </p:nvSpPr>
        <p:spPr>
          <a:xfrm>
            <a:off x="1361449" y="3605150"/>
            <a:ext cx="3618513" cy="83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25fbf5696_0_269"/>
          <p:cNvSpPr txBox="1"/>
          <p:nvPr/>
        </p:nvSpPr>
        <p:spPr>
          <a:xfrm>
            <a:off x="871325" y="2023775"/>
            <a:ext cx="10953600" cy="3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9. નીચેનામાંથી BO મોટર કયા પ્રકારની મોટર કહેવાય ?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BLDC                    		</a:t>
            </a:r>
            <a:r>
              <a:rPr lang="en-US" sz="3000" b="1">
                <a:solidFill>
                  <a:schemeClr val="dk1"/>
                </a:solidFill>
              </a:rPr>
              <a:t>	b.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ગિયરમોટર   	</a:t>
            </a:r>
            <a:b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ટોય મોટર       			</a:t>
            </a:r>
            <a:r>
              <a:rPr lang="en-US" sz="3000" b="1">
                <a:solidFill>
                  <a:schemeClr val="dk1"/>
                </a:solidFill>
              </a:rPr>
              <a:t>	d. </a:t>
            </a:r>
            <a:r>
              <a:rPr lang="en-US" sz="27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સ્ટેપપર મોટર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825fbf5696_0_269"/>
          <p:cNvSpPr/>
          <p:nvPr/>
        </p:nvSpPr>
        <p:spPr>
          <a:xfrm>
            <a:off x="7134120" y="3042575"/>
            <a:ext cx="3305700" cy="83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25fbf5696_0_281"/>
          <p:cNvSpPr txBox="1"/>
          <p:nvPr/>
        </p:nvSpPr>
        <p:spPr>
          <a:xfrm>
            <a:off x="871325" y="2023775"/>
            <a:ext cx="10953600" cy="7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-US" sz="3000" b="1">
                <a:solidFill>
                  <a:schemeClr val="dk1"/>
                </a:solidFill>
              </a:rPr>
              <a:t>ગિયર મોટરમાં, ગિયરનો મુખ્ય કામ શું છે?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a.    વિદ્યુત ઉર્જા ઉત્પન્ન કરવી   	       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b.   ઝડપ નો વધારો અથવા ઘટાડો કરવો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c.  દિશાને બદલવી 	</a:t>
            </a:r>
            <a:endParaRPr sz="3000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d.   વોલ્ટેજનું નિયંત્રણ કરવું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825fbf5696_0_281"/>
          <p:cNvSpPr/>
          <p:nvPr/>
        </p:nvSpPr>
        <p:spPr>
          <a:xfrm>
            <a:off x="1694425" y="3734575"/>
            <a:ext cx="7587900" cy="726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8f3f1cbad_1_6"/>
          <p:cNvSpPr txBox="1"/>
          <p:nvPr/>
        </p:nvSpPr>
        <p:spPr>
          <a:xfrm>
            <a:off x="1739825" y="256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What was </a:t>
            </a:r>
            <a:r>
              <a:rPr lang="en-US" sz="3200" b="1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rPr>
              <a:t>need </a:t>
            </a:r>
            <a:r>
              <a:rPr lang="en-US" sz="3200" b="1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3200" b="1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solve </a:t>
            </a:r>
            <a:r>
              <a:rPr lang="en-US" sz="3200" b="1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that </a:t>
            </a:r>
            <a:r>
              <a:rPr lang="en-US" sz="32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r>
              <a:rPr lang="en-US" sz="3200" b="1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 ?</a:t>
            </a:r>
            <a:endParaRPr sz="3200" b="1"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g248f3f1cbad_1_6"/>
          <p:cNvSpPr txBox="1"/>
          <p:nvPr/>
        </p:nvSpPr>
        <p:spPr>
          <a:xfrm>
            <a:off x="2140800" y="3588625"/>
            <a:ext cx="791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તકલીફ &gt; જરૂરિયાત &gt; વિચાર &gt; ઉપાય </a:t>
            </a:r>
            <a:endParaRPr sz="3200" b="1"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25fbf5696_0_311"/>
          <p:cNvSpPr txBox="1"/>
          <p:nvPr/>
        </p:nvSpPr>
        <p:spPr>
          <a:xfrm>
            <a:off x="1375575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બેઝિક સર્કિટ એક્ટિવિટીમાં કોઈ જગ્યાએ કંઈ ન સમજાયું હોય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2825fbf5696_0_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862f3e34b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800" y="816150"/>
            <a:ext cx="40767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862f3e34b7_0_0"/>
          <p:cNvSpPr txBox="1"/>
          <p:nvPr/>
        </p:nvSpPr>
        <p:spPr>
          <a:xfrm>
            <a:off x="1999750" y="5524500"/>
            <a:ext cx="912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બ્રિટિશ વૈજ્ઞાનિક માઇકલ ફારડે (1791 – 1867) એ 1821 માં  ઈલેક્ટ્રીક કરંટ દ્વારા ચુંબકીય ક્ષેત્રમાં જો કોપરના કોયલ ને રાખવામાં આવે તો એ યાંત્રિક ઉર્જા આપે છે એની એક મોટર બનાવી</a:t>
            </a:r>
            <a:endParaRPr sz="2300" b="1"/>
          </a:p>
        </p:txBody>
      </p:sp>
      <p:pic>
        <p:nvPicPr>
          <p:cNvPr id="137" name="Google Shape;137;g2862f3e34b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65050" y="458000"/>
            <a:ext cx="3192600" cy="43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8f3f1cbad_1_12"/>
          <p:cNvSpPr txBox="1"/>
          <p:nvPr/>
        </p:nvSpPr>
        <p:spPr>
          <a:xfrm>
            <a:off x="6123275" y="4651750"/>
            <a:ext cx="460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3E2616"/>
                </a:solidFill>
                <a:latin typeface="Raleway"/>
                <a:ea typeface="Raleway"/>
                <a:cs typeface="Raleway"/>
                <a:sym typeface="Raleway"/>
              </a:rPr>
              <a:t>Nikola Tesla's 1888 AC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ઈલેક્ટ્રીક મોટર </a:t>
            </a:r>
            <a:endParaRPr sz="3700" b="1"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g248f3f1cba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75" y="1059625"/>
            <a:ext cx="4667800" cy="35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48f3f1cba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91726" y="1059625"/>
            <a:ext cx="3119174" cy="41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48f3f1cbad_1_12"/>
          <p:cNvSpPr txBox="1"/>
          <p:nvPr/>
        </p:nvSpPr>
        <p:spPr>
          <a:xfrm>
            <a:off x="1891725" y="5531500"/>
            <a:ext cx="956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નિકોલા ટે,સ્લા  એક સર્બિયન-અમેરિકન શોધક, </a:t>
            </a:r>
            <a:r>
              <a:rPr lang="en-US" sz="2000" b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વિદ્યુત અભિયંતા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b="1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યાંત્રિક અભિયંતા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અને ભાવિવાદી હતા, કે જે આધુનિક અલ્ટરનૅટિવ કરંટ (એસી) વીજળી સિસ્ટમની રચનામાં તેમના યોગદાન માટે જાણીતા છે.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24744815179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600" y="628825"/>
            <a:ext cx="7580799" cy="56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78bca1e2e_1_23"/>
          <p:cNvSpPr txBox="1">
            <a:spLocks noGrp="1"/>
          </p:cNvSpPr>
          <p:nvPr>
            <p:ph type="ctrTitle"/>
          </p:nvPr>
        </p:nvSpPr>
        <p:spPr>
          <a:xfrm>
            <a:off x="1524000" y="321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200"/>
              <a:t>1.5 V Battery + 2 Safety Pins + Copper Coil + Magnet</a:t>
            </a:r>
            <a:endParaRPr sz="5200"/>
          </a:p>
        </p:txBody>
      </p:sp>
      <p:pic>
        <p:nvPicPr>
          <p:cNvPr id="159" name="Google Shape;159;g2478bca1e2e_1_23"/>
          <p:cNvPicPr preferRelativeResize="0"/>
          <p:nvPr/>
        </p:nvPicPr>
        <p:blipFill rotWithShape="1">
          <a:blip r:embed="rId3">
            <a:alphaModFix/>
          </a:blip>
          <a:srcRect l="26834" t="19407" r="36029" b="22187"/>
          <a:stretch/>
        </p:blipFill>
        <p:spPr>
          <a:xfrm>
            <a:off x="2200850" y="2004350"/>
            <a:ext cx="1080776" cy="16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478bca1e2e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775" y="1809197"/>
            <a:ext cx="2612550" cy="20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478bca1e2e_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325" y="2227443"/>
            <a:ext cx="1671392" cy="1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478bca1e2e_1_23"/>
          <p:cNvPicPr preferRelativeResize="0"/>
          <p:nvPr/>
        </p:nvPicPr>
        <p:blipFill rotWithShape="1">
          <a:blip r:embed="rId6">
            <a:alphaModFix/>
          </a:blip>
          <a:srcRect l="56199" t="65239" r="14915"/>
          <a:stretch/>
        </p:blipFill>
        <p:spPr>
          <a:xfrm>
            <a:off x="8400575" y="2166163"/>
            <a:ext cx="1143429" cy="13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78bca1e2e_1_23"/>
          <p:cNvSpPr txBox="1"/>
          <p:nvPr/>
        </p:nvSpPr>
        <p:spPr>
          <a:xfrm>
            <a:off x="0" y="142450"/>
            <a:ext cx="12192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Kit Components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865304ba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375" y="606900"/>
            <a:ext cx="7521250" cy="56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0-01 at 3.54.30 PM">
            <a:hlinkClick r:id="" action="ppaction://media"/>
            <a:extLst>
              <a:ext uri="{FF2B5EF4-FFF2-40B4-BE49-F238E27FC236}">
                <a16:creationId xmlns:a16="http://schemas.microsoft.com/office/drawing/2014/main" id="{782E45C3-5C35-A9F7-E721-0ACD3CECA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027451"/>
            <a:ext cx="80772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Widescreen</PresentationFormat>
  <Paragraphs>106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Roboto</vt:lpstr>
      <vt:lpstr>Arial</vt:lpstr>
      <vt:lpstr>Calibri</vt:lpstr>
      <vt:lpstr>Raleway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1.5 V Battery + 2 Safety Pins + Copper Coil + Magnet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</dc:creator>
  <cp:lastModifiedBy>Bhavin Vasudevbhai Patel</cp:lastModifiedBy>
  <cp:revision>1</cp:revision>
  <dcterms:created xsi:type="dcterms:W3CDTF">2017-03-18T08:58:46Z</dcterms:created>
  <dcterms:modified xsi:type="dcterms:W3CDTF">2023-10-03T02:46:22Z</dcterms:modified>
</cp:coreProperties>
</file>